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35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0.xml.rels" ContentType="application/vnd.openxmlformats-package.relationships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7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20.png" ContentType="image/png"/>
  <Override PartName="/ppt/media/image14.jpeg" ContentType="image/jpeg"/>
  <Override PartName="/ppt/media/image13.png" ContentType="image/png"/>
  <Override PartName="/ppt/media/image12.png" ContentType="image/png"/>
  <Override PartName="/ppt/media/image11.jpeg" ContentType="image/jpeg"/>
  <Override PartName="/ppt/media/image4.png" ContentType="image/png"/>
  <Override PartName="/ppt/media/image3.png" ContentType="image/png"/>
  <Override PartName="/ppt/media/image21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22.png" ContentType="image/png"/>
  <Override PartName="/ppt/media/image2.png" ContentType="image/png"/>
  <Override PartName="/ppt/media/image7.jpeg" ContentType="image/jpeg"/>
  <Override PartName="/ppt/media/image8.png" ContentType="image/png"/>
  <Override PartName="/ppt/media/image9.png" ContentType="image/png"/>
  <Override PartName="/ppt/media/image10.jpeg" ContentType="image/jpe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
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pic>
        <p:nvPicPr>
          <p:cNvPr id="4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5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ubTitle"/>
          </p:nvPr>
        </p:nvSpPr>
        <p:spPr>
          <a:xfrm>
            <a:off x="1484280" y="685800"/>
            <a:ext cx="10018440" cy="8123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pic>
        <p:nvPicPr>
          <p:cNvPr id="9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9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subTitle"/>
          </p:nvPr>
        </p:nvSpPr>
        <p:spPr>
          <a:xfrm>
            <a:off x="1484280" y="685800"/>
            <a:ext cx="10018440" cy="8123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457200" y="0"/>
            <a:ext cx="1122120" cy="5328720"/>
          </a:xfrm>
          <a:custGeom>
            <a:avLst/>
            <a:gdLst/>
            <a:ahLst/>
            <a:rect l="l" t="t" r="r" b="b"/>
            <a:pathLst>
              <a:path w="707" h="3357">
                <a:moveTo>
                  <a:pt x="0" y="3330"/>
                </a:moveTo>
                <a:lnTo>
                  <a:pt x="156" y="3357"/>
                </a:lnTo>
                <a:lnTo>
                  <a:pt x="707" y="0"/>
                </a:lnTo>
                <a:lnTo>
                  <a:pt x="547" y="0"/>
                </a:lnTo>
                <a:lnTo>
                  <a:pt x="0" y="33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50840" y="0"/>
            <a:ext cx="1117080" cy="5276520"/>
          </a:xfrm>
          <a:custGeom>
            <a:avLst/>
            <a:gdLst/>
            <a:ahLst/>
            <a:rect l="l" t="t" r="r" b="b"/>
            <a:pathLst>
              <a:path w="704" h="3324">
                <a:moveTo>
                  <a:pt x="704" y="0"/>
                </a:moveTo>
                <a:lnTo>
                  <a:pt x="545" y="0"/>
                </a:lnTo>
                <a:lnTo>
                  <a:pt x="0" y="3300"/>
                </a:lnTo>
                <a:lnTo>
                  <a:pt x="157" y="3324"/>
                </a:lnTo>
                <a:lnTo>
                  <a:pt x="70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150840" y="5238720"/>
            <a:ext cx="1228320" cy="1618920"/>
          </a:xfrm>
          <a:custGeom>
            <a:avLst/>
            <a:gdLst/>
            <a:ahLst/>
            <a:rect l="l" t="t" r="r" b="b"/>
            <a:pathLst>
              <a:path w="774" h="1020">
                <a:moveTo>
                  <a:pt x="0" y="0"/>
                </a:moveTo>
                <a:lnTo>
                  <a:pt x="740" y="1020"/>
                </a:lnTo>
                <a:lnTo>
                  <a:pt x="774" y="10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457200" y="5291280"/>
            <a:ext cx="1495080" cy="1566360"/>
          </a:xfrm>
          <a:custGeom>
            <a:avLst/>
            <a:gdLst/>
            <a:ahLst/>
            <a:rect l="l" t="t" r="r" b="b"/>
            <a:pathLst>
              <a:path w="942" h="987">
                <a:moveTo>
                  <a:pt x="0" y="0"/>
                </a:moveTo>
                <a:lnTo>
                  <a:pt x="909" y="987"/>
                </a:lnTo>
                <a:lnTo>
                  <a:pt x="942" y="98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457200" y="5286240"/>
            <a:ext cx="2130120" cy="1571400"/>
          </a:xfrm>
          <a:custGeom>
            <a:avLst/>
            <a:gdLst/>
            <a:ahLst/>
            <a:rect l="l" t="t" r="r" b="b"/>
            <a:pathLst>
              <a:path w="1342" h="990">
                <a:moveTo>
                  <a:pt x="0" y="3"/>
                </a:moveTo>
                <a:lnTo>
                  <a:pt x="942" y="990"/>
                </a:lnTo>
                <a:lnTo>
                  <a:pt x="1342" y="990"/>
                </a:lnTo>
                <a:lnTo>
                  <a:pt x="156" y="27"/>
                </a:lnTo>
                <a:lnTo>
                  <a:pt x="0" y="0"/>
                </a:lnTo>
                <a:lnTo>
                  <a:pt x="0" y="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150840" y="5238720"/>
            <a:ext cx="1695240" cy="1618920"/>
          </a:xfrm>
          <a:custGeom>
            <a:avLst/>
            <a:gdLst/>
            <a:ahLst/>
            <a:rect l="l" t="t" r="r" b="b"/>
            <a:pathLst>
              <a:path w="1068" h="1020">
                <a:moveTo>
                  <a:pt x="1068" y="1020"/>
                </a:moveTo>
                <a:lnTo>
                  <a:pt x="184" y="60"/>
                </a:lnTo>
                <a:lnTo>
                  <a:pt x="154" y="27"/>
                </a:lnTo>
                <a:lnTo>
                  <a:pt x="157" y="27"/>
                </a:lnTo>
                <a:lnTo>
                  <a:pt x="157" y="24"/>
                </a:lnTo>
                <a:lnTo>
                  <a:pt x="154" y="24"/>
                </a:lnTo>
                <a:lnTo>
                  <a:pt x="0" y="0"/>
                </a:lnTo>
                <a:lnTo>
                  <a:pt x="0" y="0"/>
                </a:lnTo>
                <a:lnTo>
                  <a:pt x="774" y="1020"/>
                </a:lnTo>
                <a:lnTo>
                  <a:pt x="1068" y="102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984240" y="-4680"/>
            <a:ext cx="1063440" cy="2782440"/>
          </a:xfrm>
          <a:custGeom>
            <a:avLst/>
            <a:gdLst/>
            <a:ahLst/>
            <a:rect l="l" t="t" r="r" b="b"/>
            <a:pathLst>
              <a:path w="670" h="1753">
                <a:moveTo>
                  <a:pt x="0" y="1696"/>
                </a:moveTo>
                <a:lnTo>
                  <a:pt x="225" y="1753"/>
                </a:lnTo>
                <a:lnTo>
                  <a:pt x="670" y="0"/>
                </a:lnTo>
                <a:lnTo>
                  <a:pt x="430" y="0"/>
                </a:lnTo>
                <a:lnTo>
                  <a:pt x="0" y="16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546120" y="-4680"/>
            <a:ext cx="1034640" cy="2673000"/>
          </a:xfrm>
          <a:custGeom>
            <a:avLst/>
            <a:gdLst/>
            <a:ahLst/>
            <a:rect l="l" t="t" r="r" b="b"/>
            <a:pathLst>
              <a:path w="652" h="1684">
                <a:moveTo>
                  <a:pt x="225" y="1684"/>
                </a:moveTo>
                <a:lnTo>
                  <a:pt x="652" y="0"/>
                </a:lnTo>
                <a:lnTo>
                  <a:pt x="411" y="0"/>
                </a:lnTo>
                <a:lnTo>
                  <a:pt x="0" y="1627"/>
                </a:lnTo>
                <a:lnTo>
                  <a:pt x="219" y="1681"/>
                </a:lnTo>
                <a:lnTo>
                  <a:pt x="225" y="1684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546120" y="2583000"/>
            <a:ext cx="2693520" cy="4274640"/>
          </a:xfrm>
          <a:custGeom>
            <a:avLst/>
            <a:gdLst/>
            <a:ahLst/>
            <a:rect l="l" t="t" r="r" b="b"/>
            <a:pathLst>
              <a:path w="1697" h="2693">
                <a:moveTo>
                  <a:pt x="0" y="0"/>
                </a:moveTo>
                <a:lnTo>
                  <a:pt x="1622" y="2693"/>
                </a:lnTo>
                <a:lnTo>
                  <a:pt x="1697" y="269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/>
          <p:cNvSpPr/>
          <p:nvPr/>
        </p:nvSpPr>
        <p:spPr>
          <a:xfrm>
            <a:off x="988920" y="2692440"/>
            <a:ext cx="3331800" cy="4165200"/>
          </a:xfrm>
          <a:custGeom>
            <a:avLst/>
            <a:gdLst/>
            <a:ahLst/>
            <a:rect l="l" t="t" r="r" b="b"/>
            <a:pathLst>
              <a:path w="2099" h="2624">
                <a:moveTo>
                  <a:pt x="2099" y="2624"/>
                </a:moveTo>
                <a:lnTo>
                  <a:pt x="0" y="0"/>
                </a:lnTo>
                <a:lnTo>
                  <a:pt x="2021" y="2624"/>
                </a:lnTo>
                <a:lnTo>
                  <a:pt x="2099" y="262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" name="CustomShape 11"/>
          <p:cNvSpPr/>
          <p:nvPr/>
        </p:nvSpPr>
        <p:spPr>
          <a:xfrm>
            <a:off x="984240" y="2687760"/>
            <a:ext cx="4576320" cy="4169880"/>
          </a:xfrm>
          <a:custGeom>
            <a:avLst/>
            <a:gdLst/>
            <a:ahLst/>
            <a:rect l="l" t="t" r="r" b="b"/>
            <a:pathLst>
              <a:path w="2883" h="2627">
                <a:moveTo>
                  <a:pt x="0" y="0"/>
                </a:moveTo>
                <a:lnTo>
                  <a:pt x="3" y="3"/>
                </a:lnTo>
                <a:lnTo>
                  <a:pt x="2102" y="2627"/>
                </a:lnTo>
                <a:lnTo>
                  <a:pt x="2883" y="2627"/>
                </a:lnTo>
                <a:lnTo>
                  <a:pt x="225" y="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" name="CustomShape 12"/>
          <p:cNvSpPr/>
          <p:nvPr/>
        </p:nvSpPr>
        <p:spPr>
          <a:xfrm>
            <a:off x="546120" y="2577960"/>
            <a:ext cx="3584160" cy="4279680"/>
          </a:xfrm>
          <a:custGeom>
            <a:avLst/>
            <a:gdLst/>
            <a:ahLst/>
            <a:rect l="l" t="t" r="r" b="b"/>
            <a:pathLst>
              <a:path w="2258" h="2696">
                <a:moveTo>
                  <a:pt x="2258" y="2696"/>
                </a:moveTo>
                <a:lnTo>
                  <a:pt x="264" y="111"/>
                </a:lnTo>
                <a:lnTo>
                  <a:pt x="228" y="60"/>
                </a:lnTo>
                <a:lnTo>
                  <a:pt x="225" y="57"/>
                </a:lnTo>
                <a:lnTo>
                  <a:pt x="0" y="0"/>
                </a:lnTo>
                <a:lnTo>
                  <a:pt x="0" y="3"/>
                </a:lnTo>
                <a:lnTo>
                  <a:pt x="1697" y="2696"/>
                </a:lnTo>
                <a:lnTo>
                  <a:pt x="2258" y="269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PlaceHolder 13"/>
          <p:cNvSpPr>
            <a:spLocks noGrp="1"/>
          </p:cNvSpPr>
          <p:nvPr>
            <p:ph type="title"/>
          </p:nvPr>
        </p:nvSpPr>
        <p:spPr>
          <a:xfrm>
            <a:off x="2928240" y="1380240"/>
            <a:ext cx="8574120" cy="261576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マスター タイトルの書式設定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" name="PlaceHolder 14"/>
          <p:cNvSpPr>
            <a:spLocks noGrp="1"/>
          </p:cNvSpPr>
          <p:nvPr>
            <p:ph type="dt"/>
          </p:nvPr>
        </p:nvSpPr>
        <p:spPr>
          <a:xfrm>
            <a:off x="9732600" y="5883120"/>
            <a:ext cx="11426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3/18/17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" name="PlaceHolder 15"/>
          <p:cNvSpPr>
            <a:spLocks noGrp="1"/>
          </p:cNvSpPr>
          <p:nvPr>
            <p:ph type="ftr"/>
          </p:nvPr>
        </p:nvSpPr>
        <p:spPr>
          <a:xfrm>
            <a:off x="5332320" y="5883120"/>
            <a:ext cx="43236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sldNum"/>
          </p:nvPr>
        </p:nvSpPr>
        <p:spPr>
          <a:xfrm>
            <a:off x="1095192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86F7242-44EB-497D-AF71-CD1CD9FC9F96}" type="slidenum"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&lt;番号&gt;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" name="PlaceHolder 1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アウトラインテキストの書式を編集するにはクリックします。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2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3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4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5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6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7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457200" y="0"/>
            <a:ext cx="1122120" cy="5328720"/>
          </a:xfrm>
          <a:custGeom>
            <a:avLst/>
            <a:gdLst/>
            <a:ahLst/>
            <a:rect l="l" t="t" r="r" b="b"/>
            <a:pathLst>
              <a:path w="707" h="3357">
                <a:moveTo>
                  <a:pt x="0" y="3330"/>
                </a:moveTo>
                <a:lnTo>
                  <a:pt x="156" y="3357"/>
                </a:lnTo>
                <a:lnTo>
                  <a:pt x="707" y="0"/>
                </a:lnTo>
                <a:lnTo>
                  <a:pt x="547" y="0"/>
                </a:lnTo>
                <a:lnTo>
                  <a:pt x="0" y="33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2"/>
          <p:cNvSpPr/>
          <p:nvPr/>
        </p:nvSpPr>
        <p:spPr>
          <a:xfrm>
            <a:off x="150840" y="0"/>
            <a:ext cx="1117080" cy="5276520"/>
          </a:xfrm>
          <a:custGeom>
            <a:avLst/>
            <a:gdLst/>
            <a:ahLst/>
            <a:rect l="l" t="t" r="r" b="b"/>
            <a:pathLst>
              <a:path w="704" h="3324">
                <a:moveTo>
                  <a:pt x="704" y="0"/>
                </a:moveTo>
                <a:lnTo>
                  <a:pt x="545" y="0"/>
                </a:lnTo>
                <a:lnTo>
                  <a:pt x="0" y="3300"/>
                </a:lnTo>
                <a:lnTo>
                  <a:pt x="157" y="3324"/>
                </a:lnTo>
                <a:lnTo>
                  <a:pt x="70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CustomShape 3"/>
          <p:cNvSpPr/>
          <p:nvPr/>
        </p:nvSpPr>
        <p:spPr>
          <a:xfrm>
            <a:off x="150840" y="5238720"/>
            <a:ext cx="1228320" cy="1618920"/>
          </a:xfrm>
          <a:custGeom>
            <a:avLst/>
            <a:gdLst/>
            <a:ahLst/>
            <a:rect l="l" t="t" r="r" b="b"/>
            <a:pathLst>
              <a:path w="774" h="1020">
                <a:moveTo>
                  <a:pt x="0" y="0"/>
                </a:moveTo>
                <a:lnTo>
                  <a:pt x="740" y="1020"/>
                </a:lnTo>
                <a:lnTo>
                  <a:pt x="774" y="10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" name="CustomShape 4"/>
          <p:cNvSpPr/>
          <p:nvPr/>
        </p:nvSpPr>
        <p:spPr>
          <a:xfrm>
            <a:off x="457200" y="5291280"/>
            <a:ext cx="1495080" cy="1566360"/>
          </a:xfrm>
          <a:custGeom>
            <a:avLst/>
            <a:gdLst/>
            <a:ahLst/>
            <a:rect l="l" t="t" r="r" b="b"/>
            <a:pathLst>
              <a:path w="942" h="987">
                <a:moveTo>
                  <a:pt x="0" y="0"/>
                </a:moveTo>
                <a:lnTo>
                  <a:pt x="909" y="987"/>
                </a:lnTo>
                <a:lnTo>
                  <a:pt x="942" y="98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5"/>
          <p:cNvSpPr/>
          <p:nvPr/>
        </p:nvSpPr>
        <p:spPr>
          <a:xfrm>
            <a:off x="457200" y="5286240"/>
            <a:ext cx="2130120" cy="1571400"/>
          </a:xfrm>
          <a:custGeom>
            <a:avLst/>
            <a:gdLst/>
            <a:ahLst/>
            <a:rect l="l" t="t" r="r" b="b"/>
            <a:pathLst>
              <a:path w="1342" h="990">
                <a:moveTo>
                  <a:pt x="0" y="3"/>
                </a:moveTo>
                <a:lnTo>
                  <a:pt x="942" y="990"/>
                </a:lnTo>
                <a:lnTo>
                  <a:pt x="1342" y="990"/>
                </a:lnTo>
                <a:lnTo>
                  <a:pt x="156" y="27"/>
                </a:lnTo>
                <a:lnTo>
                  <a:pt x="0" y="0"/>
                </a:lnTo>
                <a:lnTo>
                  <a:pt x="0" y="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CustomShape 6"/>
          <p:cNvSpPr/>
          <p:nvPr/>
        </p:nvSpPr>
        <p:spPr>
          <a:xfrm>
            <a:off x="150840" y="5238720"/>
            <a:ext cx="1695240" cy="1618920"/>
          </a:xfrm>
          <a:custGeom>
            <a:avLst/>
            <a:gdLst/>
            <a:ahLst/>
            <a:rect l="l" t="t" r="r" b="b"/>
            <a:pathLst>
              <a:path w="1068" h="1020">
                <a:moveTo>
                  <a:pt x="1068" y="1020"/>
                </a:moveTo>
                <a:lnTo>
                  <a:pt x="184" y="60"/>
                </a:lnTo>
                <a:lnTo>
                  <a:pt x="154" y="27"/>
                </a:lnTo>
                <a:lnTo>
                  <a:pt x="157" y="27"/>
                </a:lnTo>
                <a:lnTo>
                  <a:pt x="157" y="24"/>
                </a:lnTo>
                <a:lnTo>
                  <a:pt x="154" y="24"/>
                </a:lnTo>
                <a:lnTo>
                  <a:pt x="0" y="0"/>
                </a:lnTo>
                <a:lnTo>
                  <a:pt x="0" y="0"/>
                </a:lnTo>
                <a:lnTo>
                  <a:pt x="774" y="1020"/>
                </a:lnTo>
                <a:lnTo>
                  <a:pt x="1068" y="102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PlaceHolder 7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マスター タイトルの書式設定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8" name="PlaceHolder 8"/>
          <p:cNvSpPr>
            <a:spLocks noGrp="1"/>
          </p:cNvSpPr>
          <p:nvPr>
            <p:ph type="dt"/>
          </p:nvPr>
        </p:nvSpPr>
        <p:spPr>
          <a:xfrm>
            <a:off x="9732600" y="5883120"/>
            <a:ext cx="11426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3/18/17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9" name="PlaceHolder 9"/>
          <p:cNvSpPr>
            <a:spLocks noGrp="1"/>
          </p:cNvSpPr>
          <p:nvPr>
            <p:ph type="ftr"/>
          </p:nvPr>
        </p:nvSpPr>
        <p:spPr>
          <a:xfrm>
            <a:off x="2572200" y="5883120"/>
            <a:ext cx="70837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0" name="PlaceHolder 10"/>
          <p:cNvSpPr>
            <a:spLocks noGrp="1"/>
          </p:cNvSpPr>
          <p:nvPr>
            <p:ph type="sldNum"/>
          </p:nvPr>
        </p:nvSpPr>
        <p:spPr>
          <a:xfrm>
            <a:off x="1095192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15C961D-83B9-43F5-B7EF-A08313D41AFC}" type="slidenum"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&lt;番号&gt;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1" name="PlaceHolder 11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アウトラインテキストの書式を編集するにはクリックします。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2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3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4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5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6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7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7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7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7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7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7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2674080" y="590760"/>
            <a:ext cx="7256880" cy="25473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1" lang="en-US" sz="9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KIT-C5</a:t>
            </a: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  <a:ea typeface="メイリオ"/>
              </a:rPr>
              <a:t>
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pic>
        <p:nvPicPr>
          <p:cNvPr id="97" name="図 3" descr=""/>
          <p:cNvPicPr/>
          <p:nvPr/>
        </p:nvPicPr>
        <p:blipFill>
          <a:blip r:embed="rId1"/>
          <a:stretch/>
        </p:blipFill>
        <p:spPr>
          <a:xfrm rot="1042800">
            <a:off x="8580240" y="2655000"/>
            <a:ext cx="2701440" cy="3603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1111680" y="103320"/>
            <a:ext cx="6077160" cy="1001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1773000" y="1328040"/>
            <a:ext cx="477468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突起部分を有しないこと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9" name="図 3" descr=""/>
          <p:cNvPicPr/>
          <p:nvPr/>
        </p:nvPicPr>
        <p:blipFill>
          <a:blip r:embed="rId1"/>
          <a:srcRect l="35394" t="54921" r="36043" b="5731"/>
          <a:stretch/>
        </p:blipFill>
        <p:spPr>
          <a:xfrm>
            <a:off x="6074280" y="2661480"/>
            <a:ext cx="4930920" cy="3754080"/>
          </a:xfrm>
          <a:prstGeom prst="rect">
            <a:avLst/>
          </a:prstGeom>
          <a:ln>
            <a:noFill/>
          </a:ln>
        </p:spPr>
      </p:pic>
      <p:sp>
        <p:nvSpPr>
          <p:cNvPr id="130" name="CustomShape 3"/>
          <p:cNvSpPr/>
          <p:nvPr/>
        </p:nvSpPr>
        <p:spPr>
          <a:xfrm>
            <a:off x="1951560" y="4061880"/>
            <a:ext cx="340812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バンパー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（黄色）を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貼り付けて対処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0" dur="indefinite" restart="never" nodeType="tmRoot">
          <p:childTnLst>
            <p:seq>
              <p:cTn id="101" dur="indefinite" nodeType="mainSeq">
                <p:childTnLst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1111680" y="103320"/>
            <a:ext cx="6077160" cy="1001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1542600" y="1294200"/>
            <a:ext cx="7927200" cy="155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4.</a:t>
            </a: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高温部分、感電の恐れのある部分を露出していないこと。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3"/>
          <p:cNvSpPr/>
          <p:nvPr/>
        </p:nvSpPr>
        <p:spPr>
          <a:xfrm>
            <a:off x="1542600" y="2373840"/>
            <a:ext cx="8316720" cy="106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5.</a:t>
            </a: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子供の手や足等を巻き込む恐れがないこと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図 5" descr=""/>
          <p:cNvPicPr/>
          <p:nvPr/>
        </p:nvPicPr>
        <p:blipFill>
          <a:blip r:embed="rId1"/>
          <a:stretch/>
        </p:blipFill>
        <p:spPr>
          <a:xfrm>
            <a:off x="7388280" y="807840"/>
            <a:ext cx="4552920" cy="5680440"/>
          </a:xfrm>
          <a:prstGeom prst="rect">
            <a:avLst/>
          </a:prstGeom>
          <a:ln>
            <a:noFill/>
          </a:ln>
        </p:spPr>
      </p:pic>
      <p:sp>
        <p:nvSpPr>
          <p:cNvPr id="135" name="CustomShape 4"/>
          <p:cNvSpPr/>
          <p:nvPr/>
        </p:nvSpPr>
        <p:spPr>
          <a:xfrm>
            <a:off x="8329320" y="6492960"/>
            <a:ext cx="3224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ハリボテマシーンと化した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5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号機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0" dur="indefinite" restart="never" nodeType="tmRoot">
          <p:childTnLst>
            <p:seq>
              <p:cTn id="111" dur="indefinite" nodeType="mainSeq">
                <p:childTnLst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6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1111680" y="103320"/>
            <a:ext cx="6077160" cy="1001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1953720" y="1328040"/>
            <a:ext cx="5504400" cy="106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6.</a:t>
            </a: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見えやすい形と色であること。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8" name="図 3" descr=""/>
          <p:cNvPicPr/>
          <p:nvPr/>
        </p:nvPicPr>
        <p:blipFill>
          <a:blip r:embed="rId1"/>
          <a:stretch/>
        </p:blipFill>
        <p:spPr>
          <a:xfrm rot="20679600">
            <a:off x="4880520" y="-616320"/>
            <a:ext cx="8282520" cy="757692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1569600" y="2972880"/>
            <a:ext cx="3361680" cy="137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直方体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の組み合わせ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&amp;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真紅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のボディ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0" dur="indefinite" restart="never" nodeType="tmRoot">
          <p:childTnLst>
            <p:seq>
              <p:cTn id="121" dur="indefinite" nodeType="mainSeq">
                <p:childTnLst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1683000" y="198720"/>
            <a:ext cx="4804920" cy="8744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1954440" y="1558440"/>
            <a:ext cx="14508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問題点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3"/>
          <p:cNvSpPr/>
          <p:nvPr/>
        </p:nvSpPr>
        <p:spPr>
          <a:xfrm>
            <a:off x="2332080" y="2607840"/>
            <a:ext cx="5497920" cy="22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フレーム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+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ハリボテでは格好悪い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タイヤが小さく、段差・小石に弱い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防水性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メンテナンスしずらい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端子不良多発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4"/>
          <p:cNvSpPr/>
          <p:nvPr/>
        </p:nvSpPr>
        <p:spPr>
          <a:xfrm>
            <a:off x="4960080" y="4575240"/>
            <a:ext cx="5619960" cy="2220840"/>
          </a:xfrm>
          <a:prstGeom prst="leftRightRibbon">
            <a:avLst>
              <a:gd name="adj1" fmla="val 50000"/>
              <a:gd name="adj2" fmla="val 50000"/>
              <a:gd name="adj3" fmla="val 16667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tx1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44" name="CustomShape 5"/>
          <p:cNvSpPr/>
          <p:nvPr/>
        </p:nvSpPr>
        <p:spPr>
          <a:xfrm>
            <a:off x="5560920" y="5196240"/>
            <a:ext cx="1854360" cy="700560"/>
          </a:xfrm>
          <a:prstGeom prst="rect">
            <a:avLst/>
          </a:prstGeom>
          <a:noFill/>
          <a:ln>
            <a:noFill/>
          </a:ln>
        </p:spPr>
        <p:style>
          <a:lnRef idx="2"/>
          <a:fillRef idx="0"/>
          <a:effectRef idx="0"/>
          <a:fontRef idx="minor"/>
        </p:style>
        <p:txBody>
          <a:bodyPr lIns="0" rIns="0" tIns="113760" bIns="122040" anchor="ctr"/>
          <a:p>
            <a:pPr algn="ctr">
              <a:lnSpc>
                <a:spcPct val="90000"/>
              </a:lnSpc>
            </a:pPr>
            <a:r>
              <a:rPr b="1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5</a:t>
            </a:r>
            <a:r>
              <a:rPr b="1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号機の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7607160" y="5513400"/>
            <a:ext cx="2497680" cy="798480"/>
          </a:xfrm>
          <a:prstGeom prst="rect">
            <a:avLst/>
          </a:prstGeom>
          <a:noFill/>
          <a:ln>
            <a:noFill/>
          </a:ln>
        </p:spPr>
        <p:style>
          <a:lnRef idx="2"/>
          <a:fillRef idx="0"/>
          <a:effectRef idx="0"/>
          <a:fontRef idx="minor"/>
        </p:style>
        <p:txBody>
          <a:bodyPr lIns="0" rIns="0" tIns="113760" bIns="122040" anchor="ctr"/>
          <a:p>
            <a:pPr algn="ctr">
              <a:lnSpc>
                <a:spcPct val="90000"/>
              </a:lnSpc>
            </a:pPr>
            <a:r>
              <a:rPr b="1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7"/>
          <p:cNvSpPr/>
          <p:nvPr/>
        </p:nvSpPr>
        <p:spPr>
          <a:xfrm>
            <a:off x="5709600" y="4173840"/>
            <a:ext cx="256356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US" sz="4400" spc="49" strike="noStrike" u="sng">
                <a:solidFill>
                  <a:srgbClr val="bc1c1c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大改造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7" name="図 5" descr=""/>
          <p:cNvPicPr/>
          <p:nvPr/>
        </p:nvPicPr>
        <p:blipFill>
          <a:blip r:embed="rId1"/>
          <a:srcRect l="3373" t="0" r="9299" b="21951"/>
          <a:stretch/>
        </p:blipFill>
        <p:spPr>
          <a:xfrm rot="1255200">
            <a:off x="8731800" y="813240"/>
            <a:ext cx="3009960" cy="358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2" dur="indefinite" restart="never" nodeType="tmRoot">
          <p:childTnLst>
            <p:seq>
              <p:cTn id="133" dur="indefinite" nodeType="mainSeq">
                <p:childTnLst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8" dur="500"/>
                                        <p:tgtEl>
                                          <p:spTgt spid="142">
                                            <p:txEl>
                                              <p:pRg st="0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18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3" dur="500"/>
                                        <p:tgtEl>
                                          <p:spTgt spid="142">
                                            <p:txEl>
                                              <p:pRg st="18" end="3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35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8" dur="500"/>
                                        <p:tgtEl>
                                          <p:spTgt spid="142">
                                            <p:txEl>
                                              <p:pRg st="35" end="3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39" end="5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3" dur="500"/>
                                        <p:tgtEl>
                                          <p:spTgt spid="142">
                                            <p:txEl>
                                              <p:pRg st="39" end="5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50" end="5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8" dur="500"/>
                                        <p:tgtEl>
                                          <p:spTgt spid="142">
                                            <p:txEl>
                                              <p:pRg st="50" end="5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3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8000280" y="4973400"/>
            <a:ext cx="2860920" cy="59940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2"/>
          <p:cNvSpPr/>
          <p:nvPr/>
        </p:nvSpPr>
        <p:spPr>
          <a:xfrm>
            <a:off x="6629400" y="5671800"/>
            <a:ext cx="937800" cy="70128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3"/>
          <p:cNvSpPr/>
          <p:nvPr/>
        </p:nvSpPr>
        <p:spPr>
          <a:xfrm>
            <a:off x="2731320" y="5186880"/>
            <a:ext cx="2813760" cy="71712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TextShape 4"/>
          <p:cNvSpPr txBox="1"/>
          <p:nvPr/>
        </p:nvSpPr>
        <p:spPr>
          <a:xfrm>
            <a:off x="1135440" y="28800"/>
            <a:ext cx="9511200" cy="1578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2" name="CustomShape 5"/>
          <p:cNvSpPr/>
          <p:nvPr/>
        </p:nvSpPr>
        <p:spPr>
          <a:xfrm>
            <a:off x="1659960" y="1447200"/>
            <a:ext cx="29469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のおさらい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6"/>
          <p:cNvSpPr/>
          <p:nvPr/>
        </p:nvSpPr>
        <p:spPr>
          <a:xfrm>
            <a:off x="2469960" y="2392560"/>
            <a:ext cx="7825320" cy="252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ff0000"/>
              </a:buClr>
              <a:buFont typeface="Wingdings" charset="2"/>
              <a:buChar char=""/>
            </a:pPr>
            <a:r>
              <a:rPr b="1" lang="en-US" sz="3200" spc="-1" strike="noStrike" u="sng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(node)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の最小構成要素（実行プログラム）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python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や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C++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で書ける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ex) teleop_master_node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7"/>
          <p:cNvSpPr/>
          <p:nvPr/>
        </p:nvSpPr>
        <p:spPr>
          <a:xfrm>
            <a:off x="2955960" y="5388480"/>
            <a:ext cx="2364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teleop_master_node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8"/>
          <p:cNvSpPr/>
          <p:nvPr/>
        </p:nvSpPr>
        <p:spPr>
          <a:xfrm>
            <a:off x="6850440" y="5837760"/>
            <a:ext cx="495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joy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9"/>
          <p:cNvSpPr/>
          <p:nvPr/>
        </p:nvSpPr>
        <p:spPr>
          <a:xfrm>
            <a:off x="8247600" y="5076360"/>
            <a:ext cx="23666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goal_sender_node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67" dur="indefinite" restart="never" nodeType="tmRoot">
          <p:childTnLst>
            <p:seq>
              <p:cTn id="168" dur="indefinite" nodeType="mainSeq">
                <p:childTnLst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1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0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3133440" y="4745520"/>
            <a:ext cx="6348960" cy="1952280"/>
          </a:xfrm>
          <a:prstGeom prst="roundRect">
            <a:avLst>
              <a:gd name="adj" fmla="val 16667"/>
            </a:avLst>
          </a:prstGeom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2"/>
          <p:cNvSpPr/>
          <p:nvPr/>
        </p:nvSpPr>
        <p:spPr>
          <a:xfrm>
            <a:off x="3342240" y="5642640"/>
            <a:ext cx="1591920" cy="85896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3"/>
          <p:cNvSpPr/>
          <p:nvPr/>
        </p:nvSpPr>
        <p:spPr>
          <a:xfrm>
            <a:off x="7452360" y="5636160"/>
            <a:ext cx="1967040" cy="812160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4"/>
          <p:cNvSpPr/>
          <p:nvPr/>
        </p:nvSpPr>
        <p:spPr>
          <a:xfrm>
            <a:off x="5222160" y="5682960"/>
            <a:ext cx="1942560" cy="765360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TextShape 5"/>
          <p:cNvSpPr txBox="1"/>
          <p:nvPr/>
        </p:nvSpPr>
        <p:spPr>
          <a:xfrm>
            <a:off x="1558440" y="0"/>
            <a:ext cx="4879080" cy="1086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62" name="CustomShape 6"/>
          <p:cNvSpPr/>
          <p:nvPr/>
        </p:nvSpPr>
        <p:spPr>
          <a:xfrm>
            <a:off x="1659960" y="1332720"/>
            <a:ext cx="29469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のおさらい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7"/>
          <p:cNvSpPr/>
          <p:nvPr/>
        </p:nvSpPr>
        <p:spPr>
          <a:xfrm>
            <a:off x="2094840" y="2286360"/>
            <a:ext cx="9399600" cy="22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457200" indent="-456840">
              <a:lnSpc>
                <a:spcPct val="100000"/>
              </a:lnSpc>
              <a:buClr>
                <a:srgbClr val="ff0000"/>
              </a:buClr>
              <a:buFont typeface="Wingdings" charset="2"/>
              <a:buChar char=""/>
            </a:pPr>
            <a:r>
              <a:rPr b="1" lang="en-US" sz="3200" spc="-1" strike="noStrike" u="sng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パッケージ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(package)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ノードや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ライブラリや環境設定ファイルなどの集合体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を構成する主な単位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ex ) move_base, gmapping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8"/>
          <p:cNvSpPr/>
          <p:nvPr/>
        </p:nvSpPr>
        <p:spPr>
          <a:xfrm>
            <a:off x="3729240" y="4879440"/>
            <a:ext cx="1354680" cy="3952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パッケージ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9"/>
          <p:cNvSpPr/>
          <p:nvPr/>
        </p:nvSpPr>
        <p:spPr>
          <a:xfrm>
            <a:off x="3735360" y="5831640"/>
            <a:ext cx="752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10"/>
          <p:cNvSpPr/>
          <p:nvPr/>
        </p:nvSpPr>
        <p:spPr>
          <a:xfrm>
            <a:off x="5355000" y="5852160"/>
            <a:ext cx="1586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ライブラリ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11"/>
          <p:cNvSpPr/>
          <p:nvPr/>
        </p:nvSpPr>
        <p:spPr>
          <a:xfrm>
            <a:off x="7561800" y="5852160"/>
            <a:ext cx="18439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環境設定ファイル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4" dur="indefinite" restart="never" nodeType="tmRoot">
          <p:childTnLst>
            <p:seq>
              <p:cTn id="195" dur="indefinite" nodeType="mainSeq">
                <p:childTnLst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0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5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8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4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0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3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374200" y="4517280"/>
            <a:ext cx="8166240" cy="2140920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2"/>
          <p:cNvSpPr/>
          <p:nvPr/>
        </p:nvSpPr>
        <p:spPr>
          <a:xfrm>
            <a:off x="2923920" y="5309280"/>
            <a:ext cx="2241000" cy="1121400"/>
          </a:xfrm>
          <a:prstGeom prst="roundRect">
            <a:avLst>
              <a:gd name="adj" fmla="val 16667"/>
            </a:avLst>
          </a:prstGeom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CustomShape 3"/>
          <p:cNvSpPr/>
          <p:nvPr/>
        </p:nvSpPr>
        <p:spPr>
          <a:xfrm>
            <a:off x="7774560" y="5043960"/>
            <a:ext cx="2036520" cy="1309320"/>
          </a:xfrm>
          <a:prstGeom prst="roundRect">
            <a:avLst>
              <a:gd name="adj" fmla="val 16667"/>
            </a:avLst>
          </a:prstGeom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CustomShape 4"/>
          <p:cNvSpPr/>
          <p:nvPr/>
        </p:nvSpPr>
        <p:spPr>
          <a:xfrm>
            <a:off x="5484240" y="5043960"/>
            <a:ext cx="1757880" cy="1442520"/>
          </a:xfrm>
          <a:prstGeom prst="roundRect">
            <a:avLst>
              <a:gd name="adj" fmla="val 16667"/>
            </a:avLst>
          </a:prstGeom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TextShape 5"/>
          <p:cNvSpPr txBox="1"/>
          <p:nvPr/>
        </p:nvSpPr>
        <p:spPr>
          <a:xfrm>
            <a:off x="1558440" y="0"/>
            <a:ext cx="4831560" cy="951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73" name="CustomShape 6"/>
          <p:cNvSpPr/>
          <p:nvPr/>
        </p:nvSpPr>
        <p:spPr>
          <a:xfrm>
            <a:off x="1659960" y="1447200"/>
            <a:ext cx="29469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のおさらい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7"/>
          <p:cNvSpPr/>
          <p:nvPr/>
        </p:nvSpPr>
        <p:spPr>
          <a:xfrm>
            <a:off x="1810440" y="2189520"/>
            <a:ext cx="7990200" cy="20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457200" indent="-456840">
              <a:lnSpc>
                <a:spcPct val="100000"/>
              </a:lnSpc>
              <a:buClr>
                <a:srgbClr val="ff0000"/>
              </a:buClr>
              <a:buFont typeface="Wingdings" charset="2"/>
              <a:buChar char=""/>
            </a:pPr>
            <a:r>
              <a:rPr b="1" lang="en-US" sz="3200" spc="-1" strike="noStrike" u="sng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メタパッケージ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(meta-package)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共通の目的を持ったパッケージの集合体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ex ) navigation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8"/>
          <p:cNvSpPr/>
          <p:nvPr/>
        </p:nvSpPr>
        <p:spPr>
          <a:xfrm>
            <a:off x="2831400" y="4643640"/>
            <a:ext cx="15206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navigation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9"/>
          <p:cNvSpPr/>
          <p:nvPr/>
        </p:nvSpPr>
        <p:spPr>
          <a:xfrm>
            <a:off x="3334320" y="5532480"/>
            <a:ext cx="151308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move_base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10"/>
          <p:cNvSpPr/>
          <p:nvPr/>
        </p:nvSpPr>
        <p:spPr>
          <a:xfrm>
            <a:off x="5907240" y="5514120"/>
            <a:ext cx="7495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amcl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11"/>
          <p:cNvSpPr/>
          <p:nvPr/>
        </p:nvSpPr>
        <p:spPr>
          <a:xfrm>
            <a:off x="8094600" y="5490000"/>
            <a:ext cx="1548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map_server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27" dur="indefinite" restart="never" nodeType="tmRoot">
          <p:childTnLst>
            <p:seq>
              <p:cTn id="228" dur="indefinite" nodeType="mainSeq">
                <p:childTnLst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0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3" dur="500"/>
                                        <p:tgtEl>
                                          <p:spTgt spid="174">
                                            <p:txEl>
                                              <p:pRg st="0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24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6" dur="500"/>
                                        <p:tgtEl>
                                          <p:spTgt spid="174">
                                            <p:txEl>
                                              <p:pRg st="24" end="4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43" end="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9" dur="500"/>
                                        <p:tgtEl>
                                          <p:spTgt spid="174">
                                            <p:txEl>
                                              <p:pRg st="43" end="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4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4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50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53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56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5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62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65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 rot="10800000">
            <a:off x="8568720" y="6266880"/>
            <a:ext cx="3176280" cy="5788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0" name="CustomShape 2"/>
          <p:cNvSpPr/>
          <p:nvPr/>
        </p:nvSpPr>
        <p:spPr>
          <a:xfrm>
            <a:off x="5391720" y="4895280"/>
            <a:ext cx="3176280" cy="607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CustomShape 3"/>
          <p:cNvSpPr/>
          <p:nvPr/>
        </p:nvSpPr>
        <p:spPr>
          <a:xfrm>
            <a:off x="6109200" y="5199120"/>
            <a:ext cx="1733760" cy="777600"/>
          </a:xfrm>
          <a:prstGeom prst="roundRect">
            <a:avLst>
              <a:gd name="adj" fmla="val 16667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4"/>
          <p:cNvSpPr/>
          <p:nvPr/>
        </p:nvSpPr>
        <p:spPr>
          <a:xfrm>
            <a:off x="2898360" y="4895280"/>
            <a:ext cx="2127960" cy="158400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CustomShape 5"/>
          <p:cNvSpPr/>
          <p:nvPr/>
        </p:nvSpPr>
        <p:spPr>
          <a:xfrm>
            <a:off x="8725320" y="4895280"/>
            <a:ext cx="2141640" cy="158400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TextShape 6"/>
          <p:cNvSpPr txBox="1"/>
          <p:nvPr/>
        </p:nvSpPr>
        <p:spPr>
          <a:xfrm>
            <a:off x="1558440" y="0"/>
            <a:ext cx="4807800" cy="1006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85" name="CustomShape 7"/>
          <p:cNvSpPr/>
          <p:nvPr/>
        </p:nvSpPr>
        <p:spPr>
          <a:xfrm>
            <a:off x="1659960" y="1447200"/>
            <a:ext cx="29469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のおさらい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8"/>
          <p:cNvSpPr/>
          <p:nvPr/>
        </p:nvSpPr>
        <p:spPr>
          <a:xfrm>
            <a:off x="2145960" y="2212560"/>
            <a:ext cx="6304680" cy="20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457200" indent="-456840">
              <a:lnSpc>
                <a:spcPct val="100000"/>
              </a:lnSpc>
              <a:buClr>
                <a:srgbClr val="ff0000"/>
              </a:buClr>
              <a:buFont typeface="Wingdings" charset="2"/>
              <a:buChar char=""/>
            </a:pPr>
            <a:r>
              <a:rPr b="1" lang="en-US" sz="3200" spc="-1" strike="noStrike" u="sng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メッセージ</a:t>
            </a:r>
            <a:r>
              <a:rPr b="1" i="1" lang="en-US" sz="32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(message)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データ、データの集合体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ノード間での通信に使用される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9"/>
          <p:cNvSpPr/>
          <p:nvPr/>
        </p:nvSpPr>
        <p:spPr>
          <a:xfrm>
            <a:off x="3507840" y="5502600"/>
            <a:ext cx="9082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</a:t>
            </a: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10"/>
          <p:cNvSpPr/>
          <p:nvPr/>
        </p:nvSpPr>
        <p:spPr>
          <a:xfrm>
            <a:off x="9339480" y="5502600"/>
            <a:ext cx="912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</a:t>
            </a: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11"/>
          <p:cNvSpPr/>
          <p:nvPr/>
        </p:nvSpPr>
        <p:spPr>
          <a:xfrm>
            <a:off x="6210000" y="5386320"/>
            <a:ext cx="153216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12121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メッセージ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66" dur="indefinite" restart="never" nodeType="tmRoot">
          <p:childTnLst>
            <p:seq>
              <p:cTn id="267" dur="indefinite" nodeType="mainSeq">
                <p:childTnLst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72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7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3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92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3" fill="hold">
                      <p:stCondLst>
                        <p:cond delay="indefinite"/>
                      </p:stCondLst>
                      <p:childTnLst>
                        <p:par>
                          <p:cTn id="294" fill="hold">
                            <p:stCondLst>
                              <p:cond delay="0"/>
                            </p:stCondLst>
                            <p:childTnLst>
                              <p:par>
                                <p:cTn id="29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9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00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1558440" y="0"/>
            <a:ext cx="4807800" cy="1006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1659960" y="1447200"/>
            <a:ext cx="29469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のおさらい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3"/>
          <p:cNvSpPr/>
          <p:nvPr/>
        </p:nvSpPr>
        <p:spPr>
          <a:xfrm>
            <a:off x="2319480" y="2144160"/>
            <a:ext cx="5998320" cy="264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457200" indent="-456840">
              <a:lnSpc>
                <a:spcPct val="100000"/>
              </a:lnSpc>
              <a:buClr>
                <a:srgbClr val="ff0000"/>
              </a:buClr>
              <a:buFont typeface="Wingdings" charset="2"/>
              <a:buChar char=""/>
            </a:pPr>
            <a:r>
              <a:rPr b="1" lang="en-US" sz="2800" spc="-1" strike="noStrike" u="sng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トピック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(topic)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メッセージを送受信する際の方式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c00000"/>
              </a:buClr>
              <a:buFont typeface="Wingdings" charset="2"/>
              <a:buChar char=""/>
            </a:pPr>
            <a:r>
              <a:rPr b="1" lang="en-US" sz="28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一方通行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送信すること：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publish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受信すること：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subscribe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4"/>
          <p:cNvSpPr/>
          <p:nvPr/>
        </p:nvSpPr>
        <p:spPr>
          <a:xfrm>
            <a:off x="2733840" y="4870080"/>
            <a:ext cx="2127960" cy="158400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publisher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9287280" y="4833720"/>
            <a:ext cx="2127960" cy="158400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subscriber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5127120" y="4870080"/>
            <a:ext cx="3894840" cy="15051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7"/>
          <p:cNvSpPr/>
          <p:nvPr/>
        </p:nvSpPr>
        <p:spPr>
          <a:xfrm>
            <a:off x="5944680" y="5075640"/>
            <a:ext cx="1606320" cy="1106640"/>
          </a:xfrm>
          <a:prstGeom prst="roundRect">
            <a:avLst>
              <a:gd name="adj" fmla="val 16667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メッセージ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2997000" y="4956480"/>
            <a:ext cx="725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9"/>
          <p:cNvSpPr/>
          <p:nvPr/>
        </p:nvSpPr>
        <p:spPr>
          <a:xfrm>
            <a:off x="9550080" y="4956480"/>
            <a:ext cx="725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01" dur="indefinite" restart="never" nodeType="tmRoot">
          <p:childTnLst>
            <p:seq>
              <p:cTn id="302" dur="indefinite" nodeType="mainSeq">
                <p:childTnLst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0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8" fill="hold">
                      <p:stCondLst>
                        <p:cond delay="indefinite"/>
                      </p:stCondLst>
                      <p:childTnLst>
                        <p:par>
                          <p:cTn id="309" fill="hold">
                            <p:stCondLst>
                              <p:cond delay="0"/>
                            </p:stCondLst>
                            <p:childTnLst>
                              <p:par>
                                <p:cTn id="31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12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15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18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2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24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2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3339720" y="4953960"/>
            <a:ext cx="3133080" cy="128916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TextShape 2"/>
          <p:cNvSpPr txBox="1"/>
          <p:nvPr/>
        </p:nvSpPr>
        <p:spPr>
          <a:xfrm>
            <a:off x="1558440" y="0"/>
            <a:ext cx="4807800" cy="1006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01" name="CustomShape 3"/>
          <p:cNvSpPr/>
          <p:nvPr/>
        </p:nvSpPr>
        <p:spPr>
          <a:xfrm>
            <a:off x="1659960" y="1447200"/>
            <a:ext cx="29469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のおさらい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>
            <a:off x="2242440" y="2472120"/>
            <a:ext cx="5327640" cy="180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457200" indent="-456840">
              <a:lnSpc>
                <a:spcPct val="100000"/>
              </a:lnSpc>
              <a:buClr>
                <a:srgbClr val="ff0000"/>
              </a:buClr>
              <a:buFont typeface="Wingdings" charset="2"/>
              <a:buChar char=""/>
            </a:pPr>
            <a:r>
              <a:rPr b="1" lang="en-US" sz="2800" spc="-1" strike="noStrike" u="sng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パラメータ</a:t>
            </a:r>
            <a:r>
              <a:rPr b="0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(parameter)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ノード内で使用される設定値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5"/>
          <p:cNvSpPr/>
          <p:nvPr/>
        </p:nvSpPr>
        <p:spPr>
          <a:xfrm>
            <a:off x="8573040" y="2794680"/>
            <a:ext cx="2913120" cy="3214800"/>
          </a:xfrm>
          <a:prstGeom prst="wedgeRoundRectCallout">
            <a:avLst>
              <a:gd name="adj1" fmla="val -117468"/>
              <a:gd name="adj2" fmla="val 34772"/>
              <a:gd name="adj3" fmla="val 16667"/>
            </a:avLst>
          </a:prstGeom>
          <a:solidFill>
            <a:srgbClr val="ff99ff">
              <a:alpha val="55000"/>
            </a:srgbClr>
          </a:solidFill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パラメータ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footprint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transform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28" dur="indefinite" restart="never" nodeType="tmRoot">
          <p:childTnLst>
            <p:seq>
              <p:cTn id="329" dur="indefinite" nodeType="mainSeq">
                <p:childTnLst>
                  <p:par>
                    <p:cTn id="330" fill="hold">
                      <p:stCondLst>
                        <p:cond delay="indefinite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34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39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0" fill="hold">
                      <p:stCondLst>
                        <p:cond delay="indefinite"/>
                      </p:stCondLst>
                      <p:childTnLst>
                        <p:par>
                          <p:cTn id="341" fill="hold">
                            <p:stCondLst>
                              <p:cond delay="0"/>
                            </p:stCondLst>
                            <p:childTnLst>
                              <p:par>
                                <p:cTn id="34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44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954000" y="-347760"/>
            <a:ext cx="10018440" cy="175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6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目次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2759040" y="816480"/>
            <a:ext cx="6408360" cy="612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743040" indent="-74268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導入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4.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反省点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5.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今後取り入れたいこと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6.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個人的な今後の目標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784160" y="1422360"/>
            <a:ext cx="383256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自律移動に必要な機能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2314080" y="2302560"/>
            <a:ext cx="9157680" cy="350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モーターを動かす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センサーから周囲の状況を読みとる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地図を作成する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コントローラからの命令を読み取る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自分がどこにいるのかを把握する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何を目標に走行すればよいのかを把握する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障害物、目的地に対してどう動くのかを判断する　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45" dur="indefinite" restart="never" nodeType="tmRoot">
          <p:childTnLst>
            <p:seq>
              <p:cTn id="346" dur="indefinite" nodeType="mainSeq">
                <p:childTnLst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1" dur="500"/>
                                        <p:tgtEl>
                                          <p:spTgt spid="206">
                                            <p:txEl>
                                              <p:pRg st="0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2" fill="hold">
                      <p:stCondLst>
                        <p:cond delay="indefinite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1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6" dur="500"/>
                                        <p:tgtEl>
                                          <p:spTgt spid="206">
                                            <p:txEl>
                                              <p:pRg st="11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9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61" dur="500"/>
                                        <p:tgtEl>
                                          <p:spTgt spid="206">
                                            <p:txEl>
                                              <p:pRg st="29" end="3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2" fill="hold">
                      <p:stCondLst>
                        <p:cond delay="indefinite"/>
                      </p:stCondLst>
                      <p:childTnLst>
                        <p:par>
                          <p:cTn id="363" fill="hold">
                            <p:stCondLst>
                              <p:cond delay="0"/>
                            </p:stCondLst>
                            <p:childTnLst>
                              <p:par>
                                <p:cTn id="36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8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66" dur="500"/>
                                        <p:tgtEl>
                                          <p:spTgt spid="206">
                                            <p:txEl>
                                              <p:pRg st="38" end="5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56" end="7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71" dur="500"/>
                                        <p:tgtEl>
                                          <p:spTgt spid="206">
                                            <p:txEl>
                                              <p:pRg st="56" end="7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73" end="9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76" dur="500"/>
                                        <p:tgtEl>
                                          <p:spTgt spid="206">
                                            <p:txEl>
                                              <p:pRg st="73" end="9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7" fill="hold">
                      <p:stCondLst>
                        <p:cond delay="indefinite"/>
                      </p:stCondLst>
                      <p:childTnLst>
                        <p:par>
                          <p:cTn id="378" fill="hold">
                            <p:stCondLst>
                              <p:cond delay="0"/>
                            </p:stCondLst>
                            <p:childTnLst>
                              <p:par>
                                <p:cTn id="37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94" end="1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1" dur="500"/>
                                        <p:tgtEl>
                                          <p:spTgt spid="206">
                                            <p:txEl>
                                              <p:pRg st="94" end="1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1900440" y="1299960"/>
            <a:ext cx="336924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モーターを動かす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3"/>
          <p:cNvSpPr/>
          <p:nvPr/>
        </p:nvSpPr>
        <p:spPr>
          <a:xfrm>
            <a:off x="2276640" y="2166840"/>
            <a:ext cx="8624880" cy="392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Yp-Spur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i-Cart mini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を操作するための制御プログラム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これとモータードライバでモーターに直接命令を出す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とは別物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ypspur_ros_bridge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（パッケージ）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橋渡しの役割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からの命令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(cmd_vel)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を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Yp-Spur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に伝達する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オドメトリを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に伝達する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82" dur="indefinite" restart="never" nodeType="tmRoot">
          <p:childTnLst>
            <p:seq>
              <p:cTn id="383" dur="indefinite" nodeType="mainSeq">
                <p:childTnLst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8" dur="500"/>
                                        <p:tgtEl>
                                          <p:spTgt spid="209">
                                            <p:txEl>
                                              <p:pRg st="0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9" end="3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1" dur="500"/>
                                        <p:tgtEl>
                                          <p:spTgt spid="209">
                                            <p:txEl>
                                              <p:pRg st="9" end="3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37" end="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4" dur="500"/>
                                        <p:tgtEl>
                                          <p:spTgt spid="209">
                                            <p:txEl>
                                              <p:pRg st="37" end="6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62" end="7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7" dur="500"/>
                                        <p:tgtEl>
                                          <p:spTgt spid="209">
                                            <p:txEl>
                                              <p:pRg st="62" end="7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8" fill="hold">
                      <p:stCondLst>
                        <p:cond delay="indefinite"/>
                      </p:stCondLst>
                      <p:childTnLst>
                        <p:par>
                          <p:cTn id="399" fill="hold">
                            <p:stCondLst>
                              <p:cond delay="0"/>
                            </p:stCondLst>
                            <p:childTnLst>
                              <p:par>
                                <p:cTn id="40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71" end="9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02" dur="500"/>
                                        <p:tgtEl>
                                          <p:spTgt spid="209">
                                            <p:txEl>
                                              <p:pRg st="71" end="9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96" end="10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05" dur="500"/>
                                        <p:tgtEl>
                                          <p:spTgt spid="209">
                                            <p:txEl>
                                              <p:pRg st="96" end="10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103" end="1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08" dur="500"/>
                                        <p:tgtEl>
                                          <p:spTgt spid="209">
                                            <p:txEl>
                                              <p:pRg st="103" end="13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134" end="14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11" dur="500"/>
                                        <p:tgtEl>
                                          <p:spTgt spid="209">
                                            <p:txEl>
                                              <p:pRg st="134" end="14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1901880" y="1299960"/>
            <a:ext cx="623880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センサーから周囲の状況を読み取る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2106720" y="2057400"/>
            <a:ext cx="582840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urg_node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センサーからの情報を取得・伝達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3" name="図 4" descr=""/>
          <p:cNvPicPr/>
          <p:nvPr/>
        </p:nvPicPr>
        <p:blipFill>
          <a:blip r:embed="rId1"/>
          <a:stretch/>
        </p:blipFill>
        <p:spPr>
          <a:xfrm>
            <a:off x="4171680" y="3245760"/>
            <a:ext cx="6667920" cy="344808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</p:spTree>
  </p:cSld>
  <p:timing>
    <p:tnLst>
      <p:par>
        <p:cTn id="412" dur="indefinite" restart="never" nodeType="tmRoot">
          <p:childTnLst>
            <p:seq>
              <p:cTn id="413" dur="indefinite" nodeType="mainSeq">
                <p:childTnLst>
                  <p:par>
                    <p:cTn id="414" fill="hold">
                      <p:stCondLst>
                        <p:cond delay="indefinite"/>
                      </p:stCondLst>
                      <p:childTnLst>
                        <p:par>
                          <p:cTn id="415" fill="hold">
                            <p:stCondLst>
                              <p:cond delay="0"/>
                            </p:stCondLst>
                            <p:childTnLst>
                              <p:par>
                                <p:cTn id="41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18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9" fill="hold">
                      <p:stCondLst>
                        <p:cond delay="indefinite"/>
                      </p:stCondLst>
                      <p:childTnLst>
                        <p:par>
                          <p:cTn id="420" fill="hold">
                            <p:stCondLst>
                              <p:cond delay="0"/>
                            </p:stCondLst>
                            <p:childTnLst>
                              <p:par>
                                <p:cTn id="42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861920" y="1316160"/>
            <a:ext cx="308736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地図を作成する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CustomShape 3"/>
          <p:cNvSpPr/>
          <p:nvPr/>
        </p:nvSpPr>
        <p:spPr>
          <a:xfrm>
            <a:off x="1498680" y="2745000"/>
            <a:ext cx="4818960" cy="137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gmapping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　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パッケージ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センサーの値と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オドメトリから地図を作成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7" name="図 4" descr=""/>
          <p:cNvPicPr/>
          <p:nvPr/>
        </p:nvPicPr>
        <p:blipFill>
          <a:blip r:embed="rId1"/>
          <a:srcRect l="15098" t="8154" r="15780" b="1193"/>
          <a:stretch/>
        </p:blipFill>
        <p:spPr>
          <a:xfrm>
            <a:off x="6763680" y="2203560"/>
            <a:ext cx="4850280" cy="397584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</p:spTree>
  </p:cSld>
  <p:timing>
    <p:tnLst>
      <p:par>
        <p:cTn id="424" dur="indefinite" restart="never" nodeType="tmRoot">
          <p:childTnLst>
            <p:seq>
              <p:cTn id="425" dur="indefinite" nodeType="mainSeq">
                <p:childTnLst>
                  <p:par>
                    <p:cTn id="426" fill="hold">
                      <p:stCondLst>
                        <p:cond delay="indefinite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3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3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1699920" y="1373400"/>
            <a:ext cx="604692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4.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コントローラからの命令の読み取り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3"/>
          <p:cNvSpPr/>
          <p:nvPr/>
        </p:nvSpPr>
        <p:spPr>
          <a:xfrm>
            <a:off x="2269800" y="2759400"/>
            <a:ext cx="9116640" cy="264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571680" indent="-571320">
              <a:lnSpc>
                <a:spcPct val="100000"/>
              </a:lnSpc>
              <a:buClr>
                <a:srgbClr val="000000"/>
              </a:buClr>
              <a:buFont typeface="Corbel"/>
              <a:buAutoNum type="romanLcPeriod"/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joy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　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)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外部からの入力を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joy_stick(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コントローラ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)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から受け取る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すべてのボタン＆押し方の強さまでを数値に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Corbel"/>
              <a:buAutoNum type="romanLcPeriod"/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teleop_twist_joy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（ノード）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teleop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に必要な情報に絞る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36" dur="indefinite" restart="never" nodeType="tmRoot">
          <p:childTnLst>
            <p:seq>
              <p:cTn id="437" dur="indefinite" nodeType="mainSeq">
                <p:childTnLst>
                  <p:par>
                    <p:cTn id="438" fill="hold">
                      <p:stCondLst>
                        <p:cond delay="indefinite"/>
                      </p:stCondLst>
                      <p:childTnLst>
                        <p:par>
                          <p:cTn id="439" fill="hold">
                            <p:stCondLst>
                              <p:cond delay="0"/>
                            </p:stCondLst>
                            <p:childTnLst>
                              <p:par>
                                <p:cTn id="44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0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42" dur="500"/>
                                        <p:tgtEl>
                                          <p:spTgt spid="220">
                                            <p:txEl>
                                              <p:pRg st="0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11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45" dur="500"/>
                                        <p:tgtEl>
                                          <p:spTgt spid="220">
                                            <p:txEl>
                                              <p:pRg st="11" end="4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43" end="6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48" dur="500"/>
                                        <p:tgtEl>
                                          <p:spTgt spid="220">
                                            <p:txEl>
                                              <p:pRg st="43" end="6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9" fill="hold">
                      <p:stCondLst>
                        <p:cond delay="indefinite"/>
                      </p:stCondLst>
                      <p:childTnLst>
                        <p:par>
                          <p:cTn id="450" fill="hold">
                            <p:stCondLst>
                              <p:cond delay="0"/>
                            </p:stCondLst>
                            <p:childTnLst>
                              <p:par>
                                <p:cTn id="45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65" end="8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53" dur="500"/>
                                        <p:tgtEl>
                                          <p:spTgt spid="220">
                                            <p:txEl>
                                              <p:pRg st="65" end="8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87" end="10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56" dur="500"/>
                                        <p:tgtEl>
                                          <p:spTgt spid="220">
                                            <p:txEl>
                                              <p:pRg st="87" end="10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699920" y="1373400"/>
            <a:ext cx="604692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4.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コントローラからの命令の読み取り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CustomShape 3"/>
          <p:cNvSpPr/>
          <p:nvPr/>
        </p:nvSpPr>
        <p:spPr>
          <a:xfrm>
            <a:off x="2330280" y="2876760"/>
            <a:ext cx="8974800" cy="222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iii. teleop_master 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（ノード）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周波数を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100/s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に落とす（バグ防止）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iv. ypspur_ros_bridge 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（パッケージ）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1~3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の処理を施されたデータ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(cmd_vel)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を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Yp-Spur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57" dur="indefinite" restart="never" nodeType="tmRoot">
          <p:childTnLst>
            <p:seq>
              <p:cTn id="458" dur="indefinite" nodeType="mainSeq">
                <p:childTnLst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0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63" dur="500"/>
                                        <p:tgtEl>
                                          <p:spTgt spid="223">
                                            <p:txEl>
                                              <p:pRg st="0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5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66" dur="500"/>
                                        <p:tgtEl>
                                          <p:spTgt spid="223">
                                            <p:txEl>
                                              <p:pRg st="25" end="4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6" end="7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71" dur="500"/>
                                        <p:tgtEl>
                                          <p:spTgt spid="223">
                                            <p:txEl>
                                              <p:pRg st="46" end="7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76" end="10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74" dur="500"/>
                                        <p:tgtEl>
                                          <p:spTgt spid="223">
                                            <p:txEl>
                                              <p:pRg st="76" end="10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1703520" y="1215000"/>
            <a:ext cx="577872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5.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自分がどこにいるのかを把握する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CustomShape 3"/>
          <p:cNvSpPr/>
          <p:nvPr/>
        </p:nvSpPr>
        <p:spPr>
          <a:xfrm>
            <a:off x="2322720" y="2734200"/>
            <a:ext cx="8891640" cy="137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i. Yp_Spur 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＆ </a:t>
            </a: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ypspur_ros_bridge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モーターの回転数から計算する（オドメトリ）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タイヤ半径などのパラメータ設定を誤るとズレが生じる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75" dur="indefinite" restart="never" nodeType="tmRoot">
          <p:childTnLst>
            <p:seq>
              <p:cTn id="476" dur="indefinite" nodeType="mainSeq">
                <p:childTnLst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81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1703520" y="1215000"/>
            <a:ext cx="577872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5.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自分がどこにいるのかを把握する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2088000" y="1964160"/>
            <a:ext cx="864324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ii. amcl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パッケージ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地図とセンサー情報を照らし合わせて自己位置推定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0" name="図 6" descr=""/>
          <p:cNvPicPr/>
          <p:nvPr/>
        </p:nvPicPr>
        <p:blipFill>
          <a:blip r:embed="rId1"/>
          <a:stretch/>
        </p:blipFill>
        <p:spPr>
          <a:xfrm>
            <a:off x="2058840" y="3144600"/>
            <a:ext cx="9444960" cy="3396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82" dur="indefinite" restart="never" nodeType="tmRoot">
          <p:childTnLst>
            <p:seq>
              <p:cTn id="483" dur="indefinite" nodeType="mainSeq">
                <p:childTnLst>
                  <p:par>
                    <p:cTn id="484" fill="hold">
                      <p:stCondLst>
                        <p:cond delay="indefinite"/>
                      </p:stCondLst>
                      <p:childTnLst>
                        <p:par>
                          <p:cTn id="485" fill="hold">
                            <p:stCondLst>
                              <p:cond delay="0"/>
                            </p:stCondLst>
                            <p:childTnLst>
                              <p:par>
                                <p:cTn id="48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88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1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1915560" y="1365120"/>
            <a:ext cx="728892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6.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何を目標に走行すればよいのかを判断する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3"/>
          <p:cNvSpPr/>
          <p:nvPr/>
        </p:nvSpPr>
        <p:spPr>
          <a:xfrm>
            <a:off x="1446840" y="2678040"/>
            <a:ext cx="382932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goal_sender_node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4" name="waypoint" descr=""/>
          <p:cNvPicPr/>
          <p:nvPr/>
        </p:nvPicPr>
        <p:blipFill>
          <a:blip r:embed="rId1"/>
          <a:stretch/>
        </p:blipFill>
        <p:spPr>
          <a:xfrm>
            <a:off x="7315920" y="1888200"/>
            <a:ext cx="4603320" cy="4780440"/>
          </a:xfrm>
          <a:prstGeom prst="rect">
            <a:avLst/>
          </a:prstGeom>
          <a:ln>
            <a:noFill/>
          </a:ln>
          <a:scene3d>
            <a:camera prst="orthographicFront"/>
            <a:lightRig dir="t" rig="balanced"/>
          </a:scene3d>
          <a:sp3d prstMaterial="plastic">
            <a:contourClr>
              <a:srgbClr val="ffffff"/>
            </a:contourClr>
          </a:sp3d>
        </p:spPr>
      </p:pic>
      <p:sp>
        <p:nvSpPr>
          <p:cNvPr id="235" name="CustomShape 4"/>
          <p:cNvSpPr/>
          <p:nvPr/>
        </p:nvSpPr>
        <p:spPr>
          <a:xfrm>
            <a:off x="1539000" y="3336120"/>
            <a:ext cx="5265000" cy="292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経路通りに走行するために、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waypoint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を設定する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navigation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は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goal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しか受けつけない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ある程度目標に近づいたら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goal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を更新する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92" dur="indefinite" restart="never" nodeType="tmRoot">
          <p:childTnLst>
            <p:seq>
              <p:cTn id="493" dur="indefinite" nodeType="mainSeq">
                <p:childTnLst>
                  <p:par>
                    <p:cTn id="494" fill="hold">
                      <p:stCondLst>
                        <p:cond delay="indefinite"/>
                      </p:stCondLst>
                      <p:childTnLst>
                        <p:par>
                          <p:cTn id="495" fill="hold">
                            <p:stCondLst>
                              <p:cond delay="0"/>
                            </p:stCondLst>
                            <p:childTnLst>
                              <p:par>
                                <p:cTn id="49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0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8" dur="500"/>
                                        <p:tgtEl>
                                          <p:spTgt spid="233">
                                            <p:txEl>
                                              <p:pRg st="0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9" fill="hold">
                      <p:stCondLst>
                        <p:cond delay="indefinite"/>
                      </p:stCondLst>
                      <p:childTnLst>
                        <p:par>
                          <p:cTn id="500" fill="hold">
                            <p:stCondLst>
                              <p:cond delay="0"/>
                            </p:stCondLst>
                            <p:childTnLst>
                              <p:par>
                                <p:cTn id="50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03" dur="500"/>
                                        <p:tgtEl>
                                          <p:spTgt spid="235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14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06" dur="500"/>
                                        <p:tgtEl>
                                          <p:spTgt spid="235">
                                            <p:txEl>
                                              <p:pRg st="14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55" end="6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09" dur="500"/>
                                        <p:tgtEl>
                                          <p:spTgt spid="235">
                                            <p:txEl>
                                              <p:pRg st="55" end="6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68" end="7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12" dur="500"/>
                                        <p:tgtEl>
                                          <p:spTgt spid="235">
                                            <p:txEl>
                                              <p:pRg st="68" end="7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29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15" dur="500"/>
                                        <p:tgtEl>
                                          <p:spTgt spid="235">
                                            <p:txEl>
                                              <p:pRg st="29" end="4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45" end="5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18" dur="500"/>
                                        <p:tgtEl>
                                          <p:spTgt spid="235">
                                            <p:txEl>
                                              <p:pRg st="45" end="5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nodeType="click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2062080" y="1336680"/>
            <a:ext cx="771408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7.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障害物、目的地に対しどう動くのかを判断する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2109960" y="2291760"/>
            <a:ext cx="753984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costmap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: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環境のマップにグリッドをかけ、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　　 そのグリッドのセルに危険度を割り振ったもの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4"/>
          <p:cNvSpPr/>
          <p:nvPr/>
        </p:nvSpPr>
        <p:spPr>
          <a:xfrm>
            <a:off x="2605680" y="3390480"/>
            <a:ext cx="723276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global costmap :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環境全体の大きなグリッド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5"/>
          <p:cNvSpPr/>
          <p:nvPr/>
        </p:nvSpPr>
        <p:spPr>
          <a:xfrm>
            <a:off x="2801160" y="3854160"/>
            <a:ext cx="7723440" cy="79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local   costmap :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ロボット近傍の小さなグリット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1" name="図 12" descr=""/>
          <p:cNvPicPr/>
          <p:nvPr/>
        </p:nvPicPr>
        <p:blipFill>
          <a:blip r:embed="rId1"/>
          <a:srcRect l="33465" t="36193" r="46973" b="12118"/>
          <a:stretch/>
        </p:blipFill>
        <p:spPr>
          <a:xfrm rot="5400000">
            <a:off x="8066160" y="3647880"/>
            <a:ext cx="2165400" cy="4071240"/>
          </a:xfrm>
          <a:prstGeom prst="rect">
            <a:avLst/>
          </a:prstGeom>
          <a:ln>
            <a:noFill/>
          </a:ln>
          <a:effectLst>
            <a:outerShdw algn="tl" blurRad="190500" rotWithShape="0">
              <a:srgbClr val="000000">
                <a:alpha val="70000"/>
              </a:srgbClr>
            </a:outerShdw>
          </a:effectLst>
        </p:spPr>
      </p:pic>
      <p:sp>
        <p:nvSpPr>
          <p:cNvPr id="242" name="CustomShape 6"/>
          <p:cNvSpPr/>
          <p:nvPr/>
        </p:nvSpPr>
        <p:spPr>
          <a:xfrm>
            <a:off x="8075520" y="5505480"/>
            <a:ext cx="663840" cy="471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accent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522" dur="indefinite" restart="never" nodeType="tmRoot">
          <p:childTnLst>
            <p:seq>
              <p:cTn id="523" dur="indefinite" nodeType="mainSeq">
                <p:childTnLst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28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9" fill="hold">
                      <p:stCondLst>
                        <p:cond delay="indefinite"/>
                      </p:stCondLst>
                      <p:childTnLst>
                        <p:par>
                          <p:cTn id="530" fill="hold">
                            <p:stCondLst>
                              <p:cond delay="0"/>
                            </p:stCondLst>
                            <p:childTnLst>
                              <p:par>
                                <p:cTn id="53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33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4" fill="hold">
                      <p:stCondLst>
                        <p:cond delay="indefinite"/>
                      </p:stCondLst>
                      <p:childTnLst>
                        <p:par>
                          <p:cTn id="535" fill="hold">
                            <p:stCondLst>
                              <p:cond delay="0"/>
                            </p:stCondLst>
                            <p:childTnLst>
                              <p:par>
                                <p:cTn id="53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38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9" fill="hold">
                      <p:stCondLst>
                        <p:cond delay="indefinite"/>
                      </p:stCondLst>
                      <p:childTnLst>
                        <p:par>
                          <p:cTn id="540" fill="hold">
                            <p:stCondLst>
                              <p:cond delay="0"/>
                            </p:stCondLst>
                            <p:childTnLst>
                              <p:par>
                                <p:cTn id="54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3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6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-1728000" y="0"/>
            <a:ext cx="10018440" cy="175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1. </a:t>
            </a: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導入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2370240" y="2797200"/>
            <a:ext cx="8051040" cy="155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年生のつくばチャレンジ参加への動機づけ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年生のロボット制作への第一歩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3"/>
          <p:cNvSpPr/>
          <p:nvPr/>
        </p:nvSpPr>
        <p:spPr>
          <a:xfrm>
            <a:off x="1975680" y="1752480"/>
            <a:ext cx="2610720" cy="85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制作の目的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" dur="500"/>
                                        <p:tgtEl>
                                          <p:spTgt spid="101">
                                            <p:txEl>
                                              <p:pRg st="0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22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" dur="500"/>
                                        <p:tgtEl>
                                          <p:spTgt spid="101">
                                            <p:txEl>
                                              <p:pRg st="22" end="3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1432800" y="2130840"/>
            <a:ext cx="10327320" cy="3795840"/>
          </a:xfrm>
          <a:prstGeom prst="rect">
            <a:avLst/>
          </a:prstGeom>
          <a:solidFill>
            <a:srgbClr val="6699ff">
              <a:alpha val="61000"/>
            </a:srgb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4" name="TextShape 2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45" name="CustomShape 3"/>
          <p:cNvSpPr/>
          <p:nvPr/>
        </p:nvSpPr>
        <p:spPr>
          <a:xfrm>
            <a:off x="2062080" y="1336680"/>
            <a:ext cx="771408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7. </a:t>
            </a:r>
            <a:r>
              <a:rPr b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障害物、目的地に対しどう動くのかを判断する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4"/>
          <p:cNvSpPr/>
          <p:nvPr/>
        </p:nvSpPr>
        <p:spPr>
          <a:xfrm>
            <a:off x="1897200" y="2228040"/>
            <a:ext cx="6007320" cy="63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Wingdings" charset="2"/>
              <a:buChar char=""/>
            </a:pPr>
            <a:r>
              <a:rPr b="1" i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move_base </a:t>
            </a:r>
            <a:r>
              <a:rPr b="1" i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（パッケージ）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5"/>
          <p:cNvSpPr/>
          <p:nvPr/>
        </p:nvSpPr>
        <p:spPr>
          <a:xfrm>
            <a:off x="1606320" y="3165480"/>
            <a:ext cx="2357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global costmap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6"/>
          <p:cNvSpPr/>
          <p:nvPr/>
        </p:nvSpPr>
        <p:spPr>
          <a:xfrm>
            <a:off x="5005800" y="3165480"/>
            <a:ext cx="6236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global planner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: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ゴールへの経路計画を立案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7"/>
          <p:cNvSpPr/>
          <p:nvPr/>
        </p:nvSpPr>
        <p:spPr>
          <a:xfrm>
            <a:off x="1593000" y="4076640"/>
            <a:ext cx="216396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local costmap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8"/>
          <p:cNvSpPr/>
          <p:nvPr/>
        </p:nvSpPr>
        <p:spPr>
          <a:xfrm>
            <a:off x="5060160" y="4076640"/>
            <a:ext cx="58870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local planner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: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ロボット近傍の障害物回避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9"/>
          <p:cNvSpPr/>
          <p:nvPr/>
        </p:nvSpPr>
        <p:spPr>
          <a:xfrm>
            <a:off x="1979280" y="4932720"/>
            <a:ext cx="923364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i="1" lang="en-US" sz="2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rotate_recovery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 :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詰み状態から復帰するルートを模索する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10"/>
          <p:cNvSpPr/>
          <p:nvPr/>
        </p:nvSpPr>
        <p:spPr>
          <a:xfrm>
            <a:off x="4010760" y="3421440"/>
            <a:ext cx="83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accent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CustomShape 11"/>
          <p:cNvSpPr/>
          <p:nvPr/>
        </p:nvSpPr>
        <p:spPr>
          <a:xfrm>
            <a:off x="4010760" y="4335840"/>
            <a:ext cx="83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accent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547" dur="indefinite" restart="never" nodeType="tmRoot">
          <p:childTnLst>
            <p:seq>
              <p:cTn id="548" dur="indefinite" nodeType="mainSeq">
                <p:childTnLst>
                  <p:par>
                    <p:cTn id="549" fill="hold">
                      <p:stCondLst>
                        <p:cond delay="indefinite"/>
                      </p:stCondLst>
                      <p:childTnLst>
                        <p:par>
                          <p:cTn id="550" fill="hold">
                            <p:stCondLst>
                              <p:cond delay="0"/>
                            </p:stCondLst>
                            <p:childTnLst>
                              <p:par>
                                <p:cTn id="55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53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56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7" fill="hold">
                      <p:stCondLst>
                        <p:cond delay="indefinite"/>
                      </p:stCondLst>
                      <p:childTnLst>
                        <p:par>
                          <p:cTn id="558" fill="hold">
                            <p:stCondLst>
                              <p:cond delay="0"/>
                            </p:stCondLst>
                            <p:childTnLst>
                              <p:par>
                                <p:cTn id="55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61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64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5" fill="hold">
                      <p:stCondLst>
                        <p:cond delay="indefinite"/>
                      </p:stCondLst>
                      <p:childTnLst>
                        <p:par>
                          <p:cTn id="566" fill="hold">
                            <p:stCondLst>
                              <p:cond delay="0"/>
                            </p:stCondLst>
                            <p:childTnLst>
                              <p:par>
                                <p:cTn id="56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69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2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3" fill="hold">
                      <p:stCondLst>
                        <p:cond delay="indefinite"/>
                      </p:stCondLst>
                      <p:childTnLst>
                        <p:par>
                          <p:cTn id="574" fill="hold">
                            <p:stCondLst>
                              <p:cond delay="0"/>
                            </p:stCondLst>
                            <p:childTnLst>
                              <p:par>
                                <p:cTn id="57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7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8" fill="hold">
                      <p:stCondLst>
                        <p:cond delay="indefinite"/>
                      </p:stCondLst>
                      <p:childTnLst>
                        <p:par>
                          <p:cTn id="579" fill="hold">
                            <p:stCondLst>
                              <p:cond delay="0"/>
                            </p:stCondLst>
                            <p:childTnLst>
                              <p:par>
                                <p:cTn id="58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82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85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Shape 1"/>
          <p:cNvSpPr txBox="1"/>
          <p:nvPr/>
        </p:nvSpPr>
        <p:spPr>
          <a:xfrm>
            <a:off x="1812960" y="-76680"/>
            <a:ext cx="4717440" cy="114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3.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ソフトウェア関連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55" name="CustomShape 2"/>
          <p:cNvSpPr/>
          <p:nvPr/>
        </p:nvSpPr>
        <p:spPr>
          <a:xfrm>
            <a:off x="2152080" y="1450440"/>
            <a:ext cx="92869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fifth_robot_pkg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：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5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号機開発用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Git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リポジトリ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CustomShape 3"/>
          <p:cNvSpPr/>
          <p:nvPr/>
        </p:nvSpPr>
        <p:spPr>
          <a:xfrm>
            <a:off x="4848480" y="2481480"/>
            <a:ext cx="4504680" cy="350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fifth_robot_2dnav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fifth_robot_launcher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fifth_robot_map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goal_sender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teleop_master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third_party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(yaml_reader)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4"/>
          <p:cNvSpPr/>
          <p:nvPr/>
        </p:nvSpPr>
        <p:spPr>
          <a:xfrm rot="16200000">
            <a:off x="3945960" y="1638720"/>
            <a:ext cx="799920" cy="248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vert="vert"/>
          <a:p>
            <a:pPr>
              <a:lnSpc>
                <a:spcPct val="100000"/>
              </a:lnSpc>
            </a:pPr>
            <a:r>
              <a:rPr b="0" i="1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/ src/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86" dur="indefinite" restart="never" nodeType="tmRoot">
          <p:childTnLst>
            <p:seq>
              <p:cTn id="587" dur="indefinite" nodeType="mainSeq">
                <p:childTnLst>
                  <p:par>
                    <p:cTn id="588" fill="hold">
                      <p:stCondLst>
                        <p:cond delay="indefinite"/>
                      </p:stCondLst>
                      <p:childTnLst>
                        <p:par>
                          <p:cTn id="589" fill="hold">
                            <p:stCondLst>
                              <p:cond delay="0"/>
                            </p:stCondLst>
                            <p:childTnLst>
                              <p:par>
                                <p:cTn id="59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92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95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1"/>
          <p:cNvSpPr txBox="1"/>
          <p:nvPr/>
        </p:nvSpPr>
        <p:spPr>
          <a:xfrm>
            <a:off x="-1728000" y="0"/>
            <a:ext cx="10018440" cy="175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4. </a:t>
            </a: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反省点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2363400" y="1785240"/>
            <a:ext cx="59270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とりかかりが遅い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１回生の積極性の無さ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0" name="図 2" descr=""/>
          <p:cNvPicPr/>
          <p:nvPr/>
        </p:nvPicPr>
        <p:blipFill>
          <a:blip r:embed="rId1"/>
          <a:srcRect l="957" t="42362" r="25042" b="16047"/>
          <a:stretch/>
        </p:blipFill>
        <p:spPr>
          <a:xfrm>
            <a:off x="1605240" y="3887640"/>
            <a:ext cx="7443000" cy="261468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  <p:pic>
        <p:nvPicPr>
          <p:cNvPr id="261" name="図 5" descr=""/>
          <p:cNvPicPr/>
          <p:nvPr/>
        </p:nvPicPr>
        <p:blipFill>
          <a:blip r:embed="rId2"/>
          <a:srcRect l="320" t="36240" r="40037" b="19795"/>
          <a:stretch/>
        </p:blipFill>
        <p:spPr>
          <a:xfrm>
            <a:off x="5326920" y="2985480"/>
            <a:ext cx="5999400" cy="276372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  <p:sp>
        <p:nvSpPr>
          <p:cNvPr id="262" name="Line 3"/>
          <p:cNvSpPr/>
          <p:nvPr/>
        </p:nvSpPr>
        <p:spPr>
          <a:xfrm flipV="1">
            <a:off x="3096000" y="6111720"/>
            <a:ext cx="4924800" cy="22680"/>
          </a:xfrm>
          <a:prstGeom prst="line">
            <a:avLst/>
          </a:prstGeom>
          <a:ln w="28440"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596" dur="indefinite" restart="never" nodeType="tmRoot">
          <p:childTnLst>
            <p:seq>
              <p:cTn id="597" dur="indefinite" nodeType="mainSeq">
                <p:childTnLst>
                  <p:par>
                    <p:cTn id="598" fill="hold">
                      <p:stCondLst>
                        <p:cond delay="indefinite"/>
                      </p:stCondLst>
                      <p:childTnLst>
                        <p:par>
                          <p:cTn id="599" fill="hold">
                            <p:stCondLst>
                              <p:cond delay="0"/>
                            </p:stCondLst>
                            <p:childTnLst>
                              <p:par>
                                <p:cTn id="60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0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02" dur="500"/>
                                        <p:tgtEl>
                                          <p:spTgt spid="259">
                                            <p:txEl>
                                              <p:pRg st="0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3" fill="hold">
                      <p:stCondLst>
                        <p:cond delay="indefinite"/>
                      </p:stCondLst>
                      <p:childTnLst>
                        <p:par>
                          <p:cTn id="604" fill="hold">
                            <p:stCondLst>
                              <p:cond delay="0"/>
                            </p:stCondLst>
                            <p:childTnLst>
                              <p:par>
                                <p:cTn id="60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9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07" dur="500"/>
                                        <p:tgtEl>
                                          <p:spTgt spid="259">
                                            <p:txEl>
                                              <p:pRg st="9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8" fill="hold">
                      <p:stCondLst>
                        <p:cond delay="indefinite"/>
                      </p:stCondLst>
                      <p:childTnLst>
                        <p:par>
                          <p:cTn id="609" fill="hold">
                            <p:stCondLst>
                              <p:cond delay="0"/>
                            </p:stCondLst>
                            <p:childTnLst>
                              <p:par>
                                <p:cTn id="61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12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15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6" fill="hold">
                      <p:stCondLst>
                        <p:cond delay="indefinite"/>
                      </p:stCondLst>
                      <p:childTnLst>
                        <p:par>
                          <p:cTn id="617" fill="hold">
                            <p:stCondLst>
                              <p:cond delay="0"/>
                            </p:stCondLst>
                            <p:childTnLst>
                              <p:par>
                                <p:cTn id="61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20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Shape 1"/>
          <p:cNvSpPr txBox="1"/>
          <p:nvPr/>
        </p:nvSpPr>
        <p:spPr>
          <a:xfrm>
            <a:off x="-1728000" y="0"/>
            <a:ext cx="10018440" cy="175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4. </a:t>
            </a: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反省点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1584000" y="2232720"/>
            <a:ext cx="59270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パラメータ設定が不十分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5" name="510302295.804065" descr=""/>
          <p:cNvPicPr/>
          <p:nvPr/>
        </p:nvPicPr>
        <p:blipFill>
          <a:blip r:embed="rId1"/>
          <a:stretch/>
        </p:blipFill>
        <p:spPr>
          <a:xfrm>
            <a:off x="7607520" y="1503000"/>
            <a:ext cx="3053160" cy="4946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21" dur="indefinite" restart="never" nodeType="tmRoot">
          <p:childTnLst>
            <p:seq>
              <p:cTn id="622" dur="indefinite" nodeType="mainSeq">
                <p:childTnLst>
                  <p:par>
                    <p:cTn id="623" fill="hold">
                      <p:stCondLst>
                        <p:cond delay="indefinite"/>
                      </p:stCondLst>
                      <p:childTnLst>
                        <p:par>
                          <p:cTn id="624" fill="hold">
                            <p:stCondLst>
                              <p:cond delay="0"/>
                            </p:stCondLst>
                            <p:childTnLst>
                              <p:par>
                                <p:cTn id="625" nodeType="click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1126440" y="95400"/>
            <a:ext cx="10018440" cy="175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5. </a:t>
            </a: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今後取り入れたいこと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2260800" y="1446840"/>
            <a:ext cx="7749000" cy="478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ハード面強化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大きなサイズの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タイヤ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を使用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装甲に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手間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と費用をかける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点検用の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ハッチ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を設ける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学内案内ロボット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開発に向け設計し直す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操作しやすい高さにする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タッチパネルなどの入力デバイスを設置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手押し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で運べるようにハンドルを設置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センサーの位置を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4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号機と合わせて、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地図を共有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26" dur="indefinite" restart="never" nodeType="tmRoot">
          <p:childTnLst>
            <p:seq>
              <p:cTn id="627" dur="indefinite" nodeType="mainSeq">
                <p:childTnLst>
                  <p:par>
                    <p:cTn id="628" fill="hold">
                      <p:stCondLst>
                        <p:cond delay="indefinite"/>
                      </p:stCondLst>
                      <p:childTnLst>
                        <p:par>
                          <p:cTn id="629" fill="hold">
                            <p:stCondLst>
                              <p:cond delay="0"/>
                            </p:stCondLst>
                            <p:childTnLst>
                              <p:par>
                                <p:cTn id="63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0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32" dur="500"/>
                                        <p:tgtEl>
                                          <p:spTgt spid="267">
                                            <p:txEl>
                                              <p:pRg st="0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7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35" dur="500"/>
                                        <p:tgtEl>
                                          <p:spTgt spid="267">
                                            <p:txEl>
                                              <p:pRg st="7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21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38" dur="500"/>
                                        <p:tgtEl>
                                          <p:spTgt spid="267">
                                            <p:txEl>
                                              <p:pRg st="21" end="3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34" end="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1" dur="500"/>
                                        <p:tgtEl>
                                          <p:spTgt spid="267">
                                            <p:txEl>
                                              <p:pRg st="34" end="4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2" fill="hold">
                      <p:stCondLst>
                        <p:cond delay="indefinite"/>
                      </p:stCondLst>
                      <p:childTnLst>
                        <p:par>
                          <p:cTn id="643" fill="hold">
                            <p:stCondLst>
                              <p:cond delay="0"/>
                            </p:stCondLst>
                            <p:childTnLst>
                              <p:par>
                                <p:cTn id="64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47" end="6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6" dur="500"/>
                                        <p:tgtEl>
                                          <p:spTgt spid="267">
                                            <p:txEl>
                                              <p:pRg st="47" end="6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66" end="7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9" dur="500"/>
                                        <p:tgtEl>
                                          <p:spTgt spid="267">
                                            <p:txEl>
                                              <p:pRg st="66" end="7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78" end="9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52" dur="500"/>
                                        <p:tgtEl>
                                          <p:spTgt spid="267">
                                            <p:txEl>
                                              <p:pRg st="78" end="9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3" fill="hold">
                      <p:stCondLst>
                        <p:cond delay="indefinite"/>
                      </p:stCondLst>
                      <p:childTnLst>
                        <p:par>
                          <p:cTn id="654" fill="hold">
                            <p:stCondLst>
                              <p:cond delay="0"/>
                            </p:stCondLst>
                            <p:childTnLst>
                              <p:par>
                                <p:cTn id="65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98" end="1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57" dur="500"/>
                                        <p:tgtEl>
                                          <p:spTgt spid="267">
                                            <p:txEl>
                                              <p:pRg st="98" end="1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8" fill="hold">
                      <p:stCondLst>
                        <p:cond delay="indefinite"/>
                      </p:stCondLst>
                      <p:childTnLst>
                        <p:par>
                          <p:cTn id="659" fill="hold">
                            <p:stCondLst>
                              <p:cond delay="0"/>
                            </p:stCondLst>
                            <p:childTnLst>
                              <p:par>
                                <p:cTn id="66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116" end="1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62" dur="500"/>
                                        <p:tgtEl>
                                          <p:spTgt spid="267">
                                            <p:txEl>
                                              <p:pRg st="116" end="13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Shape 1"/>
          <p:cNvSpPr txBox="1"/>
          <p:nvPr/>
        </p:nvSpPr>
        <p:spPr>
          <a:xfrm>
            <a:off x="-558360" y="0"/>
            <a:ext cx="10018440" cy="1752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6. </a:t>
            </a: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個人的な目標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3165120" y="2383560"/>
            <a:ext cx="461160" cy="9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3"/>
          <p:cNvSpPr/>
          <p:nvPr/>
        </p:nvSpPr>
        <p:spPr>
          <a:xfrm>
            <a:off x="2578680" y="1758600"/>
            <a:ext cx="6215400" cy="447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ROS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の勉強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launch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ファイル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yaml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ファイル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ノード　をかけるように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英語を読まねば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新人教育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1150200" y="299880"/>
            <a:ext cx="3126960" cy="6753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導入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2231640" y="1677600"/>
            <a:ext cx="473184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つくばチャレンジでの成果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CustomShape 3"/>
          <p:cNvSpPr/>
          <p:nvPr/>
        </p:nvSpPr>
        <p:spPr>
          <a:xfrm>
            <a:off x="3655080" y="2990880"/>
            <a:ext cx="6210000" cy="173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US" sz="5400" spc="-1" strike="noStrike">
                <a:solidFill>
                  <a:srgbClr val="bc1c1c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ラインの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5400" spc="-1" strike="noStrike">
                <a:solidFill>
                  <a:srgbClr val="bc1c1c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1m</a:t>
            </a:r>
            <a:r>
              <a:rPr b="1" lang="en-US" sz="5400" spc="-1" strike="noStrike">
                <a:solidFill>
                  <a:srgbClr val="bc1c1c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手前で緊急停止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4"/>
          <p:cNvSpPr/>
          <p:nvPr/>
        </p:nvSpPr>
        <p:spPr>
          <a:xfrm>
            <a:off x="2536560" y="2990880"/>
            <a:ext cx="30369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5400" spc="-1" strike="noStrike" u="sng">
                <a:solidFill>
                  <a:srgbClr val="bc1c1c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スタート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>
                <p:childTnLst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1532160" y="342000"/>
            <a:ext cx="2538720" cy="659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導入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2597760" y="2194560"/>
            <a:ext cx="7066440" cy="252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今回のテーマ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・五号機の構造を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年生に理解してもらう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・今後の方針・目標を考える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792720" y="0"/>
            <a:ext cx="10018440" cy="15580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1278000" y="2250360"/>
            <a:ext cx="6805080" cy="76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・</a:t>
            </a:r>
            <a:r>
              <a:rPr b="1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i-Cart mini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1" name="図 3" descr=""/>
          <p:cNvPicPr/>
          <p:nvPr/>
        </p:nvPicPr>
        <p:blipFill>
          <a:blip r:embed="rId1"/>
          <a:stretch/>
        </p:blipFill>
        <p:spPr>
          <a:xfrm>
            <a:off x="5690520" y="1828800"/>
            <a:ext cx="5957640" cy="471168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  <p:sp>
        <p:nvSpPr>
          <p:cNvPr id="112" name="CustomShape 3"/>
          <p:cNvSpPr/>
          <p:nvPr/>
        </p:nvSpPr>
        <p:spPr>
          <a:xfrm>
            <a:off x="3017880" y="3019680"/>
            <a:ext cx="251424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をベースに開発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1473840" y="1558440"/>
            <a:ext cx="69066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TODO : </a:t>
            </a:r>
            <a:r>
              <a:rPr b="1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大会の規定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に沿った工夫を施す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"/>
          <p:cNvSpPr/>
          <p:nvPr/>
        </p:nvSpPr>
        <p:spPr>
          <a:xfrm>
            <a:off x="2092680" y="2282040"/>
            <a:ext cx="8406360" cy="350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高さが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60cm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以上であること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非常停止スイッチを設置すること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突起部分を有しないこと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高温部分、感電の恐れのある部分を露出していないこと。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子供の手や足等を巻き込む恐れのない構造であること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orbel"/>
              <a:buAutoNum type="arabicPeriod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見えやすい形と色であること。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1521360" y="169560"/>
            <a:ext cx="5106960" cy="90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ハードウェア関連</a:t>
            </a:r>
            <a:endParaRPr b="0" lang="en-US" sz="4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>
                <p:childTnLst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" dur="500"/>
                                        <p:tgtEl>
                                          <p:spTgt spid="114">
                                            <p:txEl>
                                              <p:pRg st="0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5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4" dur="500"/>
                                        <p:tgtEl>
                                          <p:spTgt spid="114">
                                            <p:txEl>
                                              <p:pRg st="15" end="3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31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" dur="500"/>
                                        <p:tgtEl>
                                          <p:spTgt spid="114">
                                            <p:txEl>
                                              <p:pRg st="31" end="4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43" end="7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" dur="500"/>
                                        <p:tgtEl>
                                          <p:spTgt spid="114">
                                            <p:txEl>
                                              <p:pRg st="43" end="7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70" end="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9" dur="500"/>
                                        <p:tgtEl>
                                          <p:spTgt spid="114">
                                            <p:txEl>
                                              <p:pRg st="70" end="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95" end="1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" dur="500"/>
                                        <p:tgtEl>
                                          <p:spTgt spid="114">
                                            <p:txEl>
                                              <p:pRg st="95" end="1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1111680" y="103320"/>
            <a:ext cx="6077160" cy="1001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1796760" y="1328040"/>
            <a:ext cx="54288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1. </a:t>
            </a: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高さが</a:t>
            </a: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60cm</a:t>
            </a: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以上であること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6144480" y="1987920"/>
            <a:ext cx="603720" cy="4011840"/>
          </a:xfrm>
          <a:prstGeom prst="up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CustomShape 4"/>
          <p:cNvSpPr/>
          <p:nvPr/>
        </p:nvSpPr>
        <p:spPr>
          <a:xfrm>
            <a:off x="6811560" y="3212640"/>
            <a:ext cx="38649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5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60cm + α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0" name="図 6" descr=""/>
          <p:cNvPicPr/>
          <p:nvPr/>
        </p:nvPicPr>
        <p:blipFill>
          <a:blip r:embed="rId1"/>
          <a:srcRect l="36875" t="0" r="37284" b="0"/>
          <a:stretch/>
        </p:blipFill>
        <p:spPr>
          <a:xfrm>
            <a:off x="3709080" y="1624320"/>
            <a:ext cx="2598840" cy="5657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5" dur="indefinite" restart="never" nodeType="tmRoot">
          <p:childTnLst>
            <p:seq>
              <p:cTn id="66" dur="indefinite" nodeType="mainSeq">
                <p:childTnLst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図 3" descr=""/>
          <p:cNvPicPr/>
          <p:nvPr/>
        </p:nvPicPr>
        <p:blipFill>
          <a:blip r:embed="rId1"/>
          <a:stretch/>
        </p:blipFill>
        <p:spPr>
          <a:xfrm>
            <a:off x="3780000" y="2334960"/>
            <a:ext cx="3408840" cy="4294080"/>
          </a:xfrm>
          <a:prstGeom prst="rect">
            <a:avLst/>
          </a:prstGeom>
          <a:ln>
            <a:noFill/>
          </a:ln>
        </p:spPr>
      </p:pic>
      <p:sp>
        <p:nvSpPr>
          <p:cNvPr id="122" name="CustomShape 1"/>
          <p:cNvSpPr/>
          <p:nvPr/>
        </p:nvSpPr>
        <p:spPr>
          <a:xfrm>
            <a:off x="6696360" y="1988640"/>
            <a:ext cx="5866200" cy="2465280"/>
          </a:xfrm>
          <a:prstGeom prst="irregularSeal1">
            <a:avLst/>
          </a:prstGeom>
          <a:ln w="57240">
            <a:solidFill>
              <a:schemeClr val="accent6">
                <a:lumMod val="60000"/>
                <a:lumOff val="40000"/>
              </a:schemeClr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</p:sp>
      <p:sp>
        <p:nvSpPr>
          <p:cNvPr id="123" name="TextShape 2"/>
          <p:cNvSpPr txBox="1"/>
          <p:nvPr/>
        </p:nvSpPr>
        <p:spPr>
          <a:xfrm>
            <a:off x="1111680" y="103320"/>
            <a:ext cx="6077160" cy="1001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ハードウェア関連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1911600" y="1328040"/>
            <a:ext cx="61387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2. </a:t>
            </a:r>
            <a:r>
              <a:rPr b="0" lang="en-US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非常停止スイッチを設置すること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4"/>
          <p:cNvSpPr/>
          <p:nvPr/>
        </p:nvSpPr>
        <p:spPr>
          <a:xfrm>
            <a:off x="4561560" y="2012040"/>
            <a:ext cx="1555920" cy="1574280"/>
          </a:xfrm>
          <a:prstGeom prst="donut">
            <a:avLst>
              <a:gd name="adj" fmla="val 3849"/>
            </a:avLst>
          </a:prstGeom>
          <a:solidFill>
            <a:schemeClr val="accent1">
              <a:alpha val="88000"/>
            </a:schemeClr>
          </a:solidFill>
          <a:ln w="2844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5"/>
          <p:cNvSpPr/>
          <p:nvPr/>
        </p:nvSpPr>
        <p:spPr>
          <a:xfrm>
            <a:off x="7956360" y="2959920"/>
            <a:ext cx="308880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+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メイリオ"/>
                <a:ea typeface="メイリオ"/>
              </a:rPr>
              <a:t>押しやすさを実現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0" dur="indefinite" restart="never" nodeType="tmRoot">
          <p:childTnLst>
            <p:seq>
              <p:cTn id="81" dur="indefinite" nodeType="mainSeq">
                <p:childTnLst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TM03457496[[fn=視差]]</Template>
  <TotalTime>3060</TotalTime>
  <Application>LibreOffice/5.1.6.2$Linux_X86_64 LibreOffice_project/10m0$Build-2</Application>
  <Words>971</Words>
  <Paragraphs>247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2017-03-15T21:41:43Z</dcterms:created>
  <dc:creator>bata</dc:creator>
  <dc:description/>
  <dc:language>ja-JP</dc:language>
  <cp:lastModifiedBy/>
  <dcterms:modified xsi:type="dcterms:W3CDTF">2017-03-18T23:57:40Z</dcterms:modified>
  <cp:revision>122</cp:revision>
  <dc:subject/>
  <dc:title>KIT-C5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2</vt:i4>
  </property>
  <property fmtid="{D5CDD505-2E9C-101B-9397-08002B2CF9AE}" pid="7" name="Notes">
    <vt:i4>0</vt:i4>
  </property>
  <property fmtid="{D5CDD505-2E9C-101B-9397-08002B2CF9AE}" pid="8" name="PresentationFormat">
    <vt:lpwstr>ワイド画面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35</vt:i4>
  </property>
</Properties>
</file>